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3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7539-E039-46F6-A6BF-2C514127F1B9}" type="datetimeFigureOut">
              <a:rPr lang="ko-KR" altLang="en-US" smtClean="0"/>
              <a:pPr/>
              <a:t>2013-06-18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CA40D-FF17-472D-9634-F353CFF35B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raeb.or.kr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nel"/>
          <p:cNvSpPr>
            <a:spLocks/>
          </p:cNvSpPr>
          <p:nvPr/>
        </p:nvSpPr>
        <p:spPr bwMode="auto">
          <a:xfrm>
            <a:off x="107504" y="1340767"/>
            <a:ext cx="8928992" cy="20882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26262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8032" y="1412776"/>
            <a:ext cx="7772400" cy="2169764"/>
          </a:xfrm>
        </p:spPr>
        <p:txBody>
          <a:bodyPr>
            <a:normAutofit fontScale="90000"/>
          </a:bodyPr>
          <a:lstStyle/>
          <a:p>
            <a:pPr>
              <a:spcAft>
                <a:spcPts val="5000"/>
              </a:spcAft>
            </a:pPr>
            <a:r>
              <a:rPr lang="en-US" altLang="ko-KR" sz="4000" dirty="0" smtClean="0">
                <a:solidFill>
                  <a:srgbClr val="002060"/>
                </a:solidFill>
                <a:latin typeface="휴먼옛체" pitchFamily="18" charset="-127"/>
                <a:ea typeface="휴먼옛체" pitchFamily="18" charset="-127"/>
              </a:rPr>
              <a:t>2013 </a:t>
            </a:r>
            <a:r>
              <a:rPr lang="ko-KR" altLang="en-US" sz="4000" dirty="0" smtClean="0">
                <a:solidFill>
                  <a:srgbClr val="002060"/>
                </a:solidFill>
                <a:latin typeface="휴먼옛체" pitchFamily="18" charset="-127"/>
                <a:ea typeface="휴먼옛체" pitchFamily="18" charset="-127"/>
              </a:rPr>
              <a:t>한옥설계 전문인력 양성과정</a:t>
            </a:r>
            <a:r>
              <a:rPr lang="en-US" altLang="ko-KR" sz="4000" dirty="0" smtClean="0">
                <a:solidFill>
                  <a:srgbClr val="002060"/>
                </a:solidFill>
                <a:latin typeface="HY울릉도M" pitchFamily="18" charset="-127"/>
                <a:ea typeface="HY울릉도M" pitchFamily="18" charset="-127"/>
              </a:rPr>
              <a:t/>
            </a:r>
            <a:br>
              <a:rPr lang="en-US" altLang="ko-KR" sz="4000" dirty="0" smtClean="0">
                <a:solidFill>
                  <a:srgbClr val="002060"/>
                </a:solidFill>
                <a:latin typeface="HY울릉도M" pitchFamily="18" charset="-127"/>
                <a:ea typeface="HY울릉도M" pitchFamily="18" charset="-127"/>
              </a:rPr>
            </a:br>
            <a:r>
              <a:rPr lang="en-US" altLang="ko-KR" sz="3200" dirty="0" smtClean="0">
                <a:solidFill>
                  <a:srgbClr val="137081"/>
                </a:solidFill>
                <a:latin typeface="HY울릉도M" pitchFamily="18" charset="-127"/>
                <a:ea typeface="HY울릉도M" pitchFamily="18" charset="-127"/>
              </a:rPr>
              <a:t/>
            </a:r>
            <a:br>
              <a:rPr lang="en-US" altLang="ko-KR" sz="3200" dirty="0" smtClean="0">
                <a:solidFill>
                  <a:srgbClr val="137081"/>
                </a:solidFill>
                <a:latin typeface="HY울릉도M" pitchFamily="18" charset="-127"/>
                <a:ea typeface="HY울릉도M" pitchFamily="18" charset="-127"/>
              </a:rPr>
            </a:br>
            <a:r>
              <a:rPr lang="ko-KR" altLang="en-US" sz="3200" dirty="0" smtClean="0">
                <a:solidFill>
                  <a:srgbClr val="002060"/>
                </a:solidFill>
                <a:latin typeface="HY수평선B" pitchFamily="18" charset="-127"/>
                <a:ea typeface="HY수평선B" pitchFamily="18" charset="-127"/>
              </a:rPr>
              <a:t>온라인 지원 매뉴얼</a:t>
            </a:r>
            <a:endParaRPr lang="ko-KR" altLang="en-US" sz="3200" spc="-150" baseline="-25000" dirty="0">
              <a:solidFill>
                <a:srgbClr val="00206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pic>
        <p:nvPicPr>
          <p:cNvPr id="1026" name="Picture 2" descr="C:\Users\건축사교육원\Desktop\지현지현\참고기안_양식 등\협회로고등\대한건축사협회(한글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6075294"/>
            <a:ext cx="2304256" cy="4386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413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건축사교육원\Desktop\한옥수강신청매뉴얼\0618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7584570" cy="1872208"/>
          </a:xfrm>
          <a:prstGeom prst="rect">
            <a:avLst/>
          </a:prstGeom>
          <a:noFill/>
        </p:spPr>
      </p:pic>
      <p:pic>
        <p:nvPicPr>
          <p:cNvPr id="46" name="Picture 5" descr="C:\Users\건축사교육원\Desktop\한옥수강신청매뉴얼\선발기준표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2823" y="3284984"/>
            <a:ext cx="4081178" cy="3573016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-2738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4.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지원서 작성 </a:t>
            </a: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–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자격사항 </a:t>
            </a: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/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활동분야 </a:t>
            </a: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(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작성예시</a:t>
            </a: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)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553271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추가버튼을 누르고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항목추가</a:t>
            </a:r>
            <a:endParaRPr lang="en-US" altLang="ko-KR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614058" y="3049215"/>
            <a:ext cx="156645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ko-KR" altLang="en-US" sz="1400" smtClean="0"/>
              <a:t>공고문 붙임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참조</a:t>
            </a:r>
            <a:endParaRPr lang="ko-KR" altLang="en-US" sz="1400" dirty="0"/>
          </a:p>
        </p:txBody>
      </p:sp>
      <p:sp>
        <p:nvSpPr>
          <p:cNvPr id="19" name="직사각형 18"/>
          <p:cNvSpPr/>
          <p:nvPr/>
        </p:nvSpPr>
        <p:spPr>
          <a:xfrm>
            <a:off x="5436096" y="4653136"/>
            <a:ext cx="360040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2771800" y="1700808"/>
            <a:ext cx="518457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7164288" y="2638053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251520" y="3646165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611560" y="1628800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251520" y="4078213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27584" y="1700808"/>
            <a:ext cx="158417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539552" y="398590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자격취득사항 선택</a:t>
            </a:r>
            <a:endParaRPr lang="en-US" altLang="ko-KR" sz="1400" b="1" dirty="0" smtClean="0"/>
          </a:p>
          <a:p>
            <a:r>
              <a:rPr lang="en-US" altLang="ko-KR" sz="1400" dirty="0" smtClean="0"/>
              <a:t>- </a:t>
            </a:r>
            <a:r>
              <a:rPr lang="ko-KR" altLang="en-US" sz="1400" dirty="0" smtClean="0"/>
              <a:t>자격번호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취득일자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증빙서류 첨부</a:t>
            </a:r>
            <a:endParaRPr lang="en-US" altLang="ko-KR" sz="1400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827584" y="2060848"/>
            <a:ext cx="158417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5436096" y="5445224"/>
            <a:ext cx="360040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683568" y="220486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5292080" y="458112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5292080" y="544522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251520" y="5374357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9552" y="535405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활동분야 선택</a:t>
            </a:r>
            <a:endParaRPr lang="en-US" altLang="ko-KR" sz="1400" b="1" dirty="0" smtClean="0"/>
          </a:p>
          <a:p>
            <a:r>
              <a:rPr lang="en-US" altLang="ko-KR" sz="1400" dirty="0" smtClean="0"/>
              <a:t>- </a:t>
            </a:r>
            <a:r>
              <a:rPr lang="ko-KR" altLang="en-US" sz="1400" dirty="0" smtClean="0"/>
              <a:t>자격번호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취득일자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증빙서류 첨부</a:t>
            </a:r>
            <a:endParaRPr lang="en-US" altLang="ko-KR" sz="14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39552" y="484999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추가버튼을 누르고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항목추가</a:t>
            </a:r>
            <a:endParaRPr lang="en-US" altLang="ko-KR" sz="1400" dirty="0" smtClean="0"/>
          </a:p>
        </p:txBody>
      </p:sp>
      <p:sp>
        <p:nvSpPr>
          <p:cNvPr id="36" name="타원 35"/>
          <p:cNvSpPr/>
          <p:nvPr/>
        </p:nvSpPr>
        <p:spPr>
          <a:xfrm>
            <a:off x="251520" y="4942309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cxnSp>
        <p:nvCxnSpPr>
          <p:cNvPr id="42" name="직선 화살표 연결선 41"/>
          <p:cNvCxnSpPr>
            <a:stCxn id="25" idx="3"/>
          </p:cNvCxnSpPr>
          <p:nvPr/>
        </p:nvCxnSpPr>
        <p:spPr>
          <a:xfrm>
            <a:off x="2411760" y="1844824"/>
            <a:ext cx="3024336" cy="295232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18" idx="3"/>
          </p:cNvCxnSpPr>
          <p:nvPr/>
        </p:nvCxnSpPr>
        <p:spPr>
          <a:xfrm>
            <a:off x="2411760" y="2204864"/>
            <a:ext cx="3024336" cy="309634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51520" y="6165304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※ </a:t>
            </a:r>
            <a:r>
              <a:rPr lang="ko-KR" altLang="en-US" sz="1400" b="1" dirty="0" smtClean="0"/>
              <a:t>자격취득 사항 </a:t>
            </a:r>
            <a:r>
              <a:rPr lang="en-US" altLang="ko-KR" sz="1400" b="1" dirty="0" smtClean="0"/>
              <a:t>/ </a:t>
            </a:r>
            <a:r>
              <a:rPr lang="ko-KR" altLang="en-US" sz="1400" b="1" dirty="0" smtClean="0"/>
              <a:t>활동분야 추가버튼을 사용하여</a:t>
            </a:r>
            <a:endParaRPr lang="en-US" altLang="ko-KR" sz="1400" b="1" dirty="0" smtClean="0"/>
          </a:p>
          <a:p>
            <a:r>
              <a:rPr lang="en-US" altLang="ko-KR" sz="1400" b="1" dirty="0" smtClean="0">
                <a:solidFill>
                  <a:srgbClr val="FF0000"/>
                </a:solidFill>
              </a:rPr>
              <a:t>   2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항목 빠짐없이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기재할 것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.</a:t>
            </a:r>
            <a:endParaRPr lang="en-US" altLang="ko-KR" sz="1400" b="1" dirty="0">
              <a:solidFill>
                <a:srgbClr val="FF0000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7308304" y="2492896"/>
            <a:ext cx="72008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건축사교육원\Desktop\한옥수강신청매뉴얼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7391400" cy="3714750"/>
          </a:xfrm>
          <a:prstGeom prst="rect">
            <a:avLst/>
          </a:prstGeom>
          <a:noFill/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-2738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4.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지원서 제출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4725144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지원서의 모든 사항을 기재 후 지원을 하고자 하는 경우 </a:t>
            </a:r>
            <a:r>
              <a:rPr lang="en-US" altLang="ko-KR" sz="1400" dirty="0" smtClean="0"/>
              <a:t>[</a:t>
            </a:r>
            <a:r>
              <a:rPr lang="ko-KR" altLang="en-US" sz="1400" dirty="0" smtClean="0"/>
              <a:t>지원서제출</a:t>
            </a:r>
            <a:r>
              <a:rPr lang="en-US" altLang="ko-KR" sz="1400" dirty="0" smtClean="0"/>
              <a:t>] </a:t>
            </a:r>
            <a:r>
              <a:rPr lang="ko-KR" altLang="en-US" sz="1400" dirty="0" smtClean="0"/>
              <a:t>클릭</a:t>
            </a:r>
            <a:endParaRPr lang="en-US" altLang="ko-KR" sz="1400" dirty="0" smtClean="0"/>
          </a:p>
        </p:txBody>
      </p:sp>
      <p:sp>
        <p:nvSpPr>
          <p:cNvPr id="20" name="직사각형 19"/>
          <p:cNvSpPr/>
          <p:nvPr/>
        </p:nvSpPr>
        <p:spPr>
          <a:xfrm>
            <a:off x="2267744" y="908720"/>
            <a:ext cx="3384376" cy="1728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3707904" y="400506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755576" y="4797152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2123728" y="76470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755576" y="5373216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851920" y="4077072"/>
            <a:ext cx="86409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1043608" y="5301208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지원서 제출 후 수정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추가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삭제가 불가능 하므로 더 이상 수정사항이 없을 경우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[</a:t>
            </a:r>
            <a:r>
              <a:rPr lang="ko-KR" altLang="en-US" sz="1400" dirty="0" smtClean="0"/>
              <a:t>확인</a:t>
            </a:r>
            <a:r>
              <a:rPr lang="en-US" altLang="ko-KR" sz="1400" dirty="0" smtClean="0"/>
              <a:t>] </a:t>
            </a:r>
            <a:r>
              <a:rPr lang="ko-KR" altLang="en-US" sz="1400" dirty="0" smtClean="0"/>
              <a:t>버튼을 눌러 지원 완료</a:t>
            </a:r>
            <a:endParaRPr lang="en-US" altLang="ko-KR" sz="1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건축사교육원\Desktop\한옥수강신청매뉴얼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630" y="620688"/>
            <a:ext cx="8616850" cy="5544616"/>
          </a:xfrm>
          <a:prstGeom prst="rect">
            <a:avLst/>
          </a:prstGeom>
          <a:noFill/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44624"/>
            <a:ext cx="8496944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1.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로그인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(</a:t>
            </a:r>
            <a:r>
              <a:rPr lang="ko-KR" altLang="en-US" sz="2400" noProof="0" dirty="0" smtClean="0">
                <a:latin typeface="HY수평선B" pitchFamily="18" charset="-127"/>
                <a:ea typeface="HY수평선B" pitchFamily="18" charset="-127"/>
                <a:cs typeface="+mj-cs"/>
              </a:rPr>
              <a:t>건축사협회 회원의 경우 기존 </a:t>
            </a:r>
            <a:r>
              <a:rPr lang="en-US" altLang="ko-KR" sz="2400" noProof="0" dirty="0" smtClean="0">
                <a:latin typeface="HY수평선B" pitchFamily="18" charset="-127"/>
                <a:ea typeface="HY수평선B" pitchFamily="18" charset="-127"/>
                <a:cs typeface="+mj-cs"/>
              </a:rPr>
              <a:t>ID,PW </a:t>
            </a:r>
            <a:r>
              <a:rPr lang="ko-KR" altLang="en-US" sz="2400" noProof="0" dirty="0" smtClean="0">
                <a:latin typeface="HY수평선B" pitchFamily="18" charset="-127"/>
                <a:ea typeface="HY수평선B" pitchFamily="18" charset="-127"/>
                <a:cs typeface="+mj-cs"/>
              </a:rPr>
              <a:t>사용 로그인</a:t>
            </a:r>
            <a:r>
              <a:rPr lang="en-US" altLang="ko-KR" sz="2400" noProof="0" dirty="0" smtClean="0">
                <a:latin typeface="HY수평선B" pitchFamily="18" charset="-127"/>
                <a:ea typeface="HY수평선B" pitchFamily="18" charset="-127"/>
                <a:cs typeface="+mj-cs"/>
              </a:rPr>
              <a:t>)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/>
            </a:r>
            <a:b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</a:b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948264" y="620688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6805389" y="549821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028" y="6237312"/>
            <a:ext cx="8329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건축사교육원 홈페이지</a:t>
            </a:r>
            <a:r>
              <a:rPr lang="en-US" altLang="ko-KR" sz="1400" dirty="0" smtClean="0"/>
              <a:t>(</a:t>
            </a:r>
            <a:r>
              <a:rPr lang="en-US" altLang="ko-KR" sz="1400" dirty="0" smtClean="0">
                <a:hlinkClick r:id="rId3"/>
              </a:rPr>
              <a:t>www.kiraeb.or.kr</a:t>
            </a:r>
            <a:r>
              <a:rPr lang="en-US" altLang="ko-KR" sz="1400" dirty="0" smtClean="0"/>
              <a:t>) </a:t>
            </a:r>
            <a:r>
              <a:rPr lang="ko-KR" altLang="en-US" sz="1400" dirty="0" smtClean="0"/>
              <a:t>접속 후 로그인</a:t>
            </a:r>
            <a:endParaRPr lang="en-US" altLang="ko-KR" sz="1400" dirty="0"/>
          </a:p>
          <a:p>
            <a:r>
              <a:rPr lang="ko-KR" altLang="en-US" sz="1400" dirty="0" smtClean="0"/>
              <a:t>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건축사 회원의 경우 건축사협회 사용 </a:t>
            </a:r>
            <a:r>
              <a:rPr lang="en-US" altLang="ko-KR" sz="1400" dirty="0" smtClean="0"/>
              <a:t>ID,PW</a:t>
            </a:r>
            <a:r>
              <a:rPr lang="ko-KR" altLang="en-US" sz="1400" dirty="0" smtClean="0"/>
              <a:t>로 접속 가능</a:t>
            </a:r>
            <a:r>
              <a:rPr lang="en-US" altLang="ko-KR" sz="1400" dirty="0" smtClean="0"/>
              <a:t>)</a:t>
            </a:r>
          </a:p>
        </p:txBody>
      </p:sp>
      <p:sp>
        <p:nvSpPr>
          <p:cNvPr id="9" name="타원 8"/>
          <p:cNvSpPr/>
          <p:nvPr/>
        </p:nvSpPr>
        <p:spPr>
          <a:xfrm>
            <a:off x="395536" y="6309320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건축사교육원\Desktop\한옥수강신청매뉴얼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688"/>
            <a:ext cx="8460432" cy="4930474"/>
          </a:xfrm>
          <a:prstGeom prst="rect">
            <a:avLst/>
          </a:prstGeom>
          <a:noFill/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4462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1.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로그인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(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로그인 정보가 없을 경우 회원가입</a:t>
            </a:r>
            <a:r>
              <a:rPr lang="en-US" altLang="ko-KR" sz="2400" dirty="0">
                <a:latin typeface="HY수평선B" pitchFamily="18" charset="-127"/>
                <a:ea typeface="HY수평선B" pitchFamily="18" charset="-127"/>
                <a:cs typeface="+mj-cs"/>
              </a:rPr>
              <a:t>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후 로그인</a:t>
            </a: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)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 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/>
            </a:r>
            <a:b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</a:b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380312" y="692696"/>
            <a:ext cx="57606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7308304" y="62068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805264"/>
            <a:ext cx="4729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 </a:t>
            </a:r>
            <a:r>
              <a:rPr lang="ko-KR" altLang="en-US" sz="1400" dirty="0" smtClean="0"/>
              <a:t>로그인 정보가 없을 경우 일반회원 가입 후 로그인</a:t>
            </a:r>
            <a:endParaRPr lang="en-US" altLang="ko-KR" sz="1400" dirty="0" smtClean="0"/>
          </a:p>
          <a:p>
            <a:r>
              <a:rPr lang="en-US" altLang="ko-KR" sz="1400" dirty="0" smtClean="0"/>
              <a:t>(</a:t>
            </a:r>
            <a:r>
              <a:rPr lang="ko-KR" altLang="en-US" sz="1400" dirty="0" smtClean="0"/>
              <a:t>일반회원은 아이디가 자동으로 부여됨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9" name="타원 8"/>
          <p:cNvSpPr/>
          <p:nvPr/>
        </p:nvSpPr>
        <p:spPr>
          <a:xfrm>
            <a:off x="395536" y="587727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851920" y="5085184"/>
            <a:ext cx="115212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707904" y="494116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건축사교육원\Desktop\한옥수강신청매뉴얼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8604447" cy="4829111"/>
          </a:xfrm>
          <a:prstGeom prst="rect">
            <a:avLst/>
          </a:prstGeom>
          <a:noFill/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4462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2.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과정교육 공고확인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/>
            </a:r>
            <a:b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</a:b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907704" y="1844824"/>
            <a:ext cx="57606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1763688" y="170080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805264"/>
            <a:ext cx="4729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 [</a:t>
            </a:r>
            <a:r>
              <a:rPr lang="ko-KR" altLang="en-US" sz="1400" dirty="0" smtClean="0"/>
              <a:t>교육과정안내</a:t>
            </a:r>
            <a:r>
              <a:rPr lang="en-US" altLang="ko-KR" sz="1400" dirty="0" smtClean="0"/>
              <a:t>]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– [</a:t>
            </a:r>
            <a:r>
              <a:rPr lang="ko-KR" altLang="en-US" sz="1400" dirty="0" smtClean="0"/>
              <a:t>과정교육</a:t>
            </a:r>
            <a:r>
              <a:rPr lang="en-US" altLang="ko-KR" sz="1400" dirty="0" smtClean="0"/>
              <a:t>]</a:t>
            </a:r>
            <a:r>
              <a:rPr lang="ko-KR" altLang="en-US" sz="1400" dirty="0" smtClean="0"/>
              <a:t> 선택</a:t>
            </a:r>
            <a:endParaRPr lang="ko-KR" altLang="en-US" sz="1400" dirty="0"/>
          </a:p>
        </p:txBody>
      </p:sp>
      <p:sp>
        <p:nvSpPr>
          <p:cNvPr id="9" name="타원 8"/>
          <p:cNvSpPr/>
          <p:nvPr/>
        </p:nvSpPr>
        <p:spPr>
          <a:xfrm>
            <a:off x="395536" y="587727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211960" y="4077072"/>
            <a:ext cx="1296144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4067944" y="3933056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6237312"/>
            <a:ext cx="4729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 </a:t>
            </a:r>
            <a:r>
              <a:rPr lang="en-US" altLang="ko-KR" sz="1400" dirty="0" smtClean="0"/>
              <a:t>[2013</a:t>
            </a:r>
            <a:r>
              <a:rPr lang="ko-KR" altLang="en-US" sz="1400" dirty="0" smtClean="0"/>
              <a:t>년도 한옥설계 전문인력 양성과정</a:t>
            </a:r>
            <a:r>
              <a:rPr lang="en-US" altLang="ko-KR" sz="1400" dirty="0" smtClean="0"/>
              <a:t>]</a:t>
            </a:r>
            <a:r>
              <a:rPr lang="ko-KR" altLang="en-US" sz="1400" dirty="0" smtClean="0"/>
              <a:t> 선택</a:t>
            </a:r>
            <a:endParaRPr lang="ko-KR" altLang="en-US" sz="1400" dirty="0"/>
          </a:p>
        </p:txBody>
      </p:sp>
      <p:sp>
        <p:nvSpPr>
          <p:cNvPr id="13" name="타원 12"/>
          <p:cNvSpPr/>
          <p:nvPr/>
        </p:nvSpPr>
        <p:spPr>
          <a:xfrm>
            <a:off x="395536" y="6309320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건축사교육원\Desktop\한옥수강신청매뉴얼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5476"/>
            <a:ext cx="8432735" cy="5064534"/>
          </a:xfrm>
          <a:prstGeom prst="rect">
            <a:avLst/>
          </a:prstGeom>
          <a:noFill/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4462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3.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과정교육 공고확인 및 온라인 지원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/>
            </a:r>
            <a:b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</a:b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2124869" y="3934197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733256"/>
            <a:ext cx="4729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 </a:t>
            </a:r>
            <a:r>
              <a:rPr lang="ko-KR" altLang="en-US" sz="1400" dirty="0" smtClean="0"/>
              <a:t>과정교육 기본 정보 확인</a:t>
            </a:r>
            <a:endParaRPr lang="ko-KR" altLang="en-US" sz="1400" dirty="0"/>
          </a:p>
        </p:txBody>
      </p:sp>
      <p:sp>
        <p:nvSpPr>
          <p:cNvPr id="9" name="타원 8"/>
          <p:cNvSpPr/>
          <p:nvPr/>
        </p:nvSpPr>
        <p:spPr>
          <a:xfrm>
            <a:off x="395536" y="580526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67744" y="3356992"/>
            <a:ext cx="6192688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2268885" y="508518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6093296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 </a:t>
            </a:r>
            <a:r>
              <a:rPr lang="ko-KR" altLang="en-US" sz="1400" dirty="0" smtClean="0"/>
              <a:t>과정교육 모집공고 내용 확인 및 </a:t>
            </a:r>
            <a:r>
              <a:rPr lang="ko-KR" altLang="en-US" sz="1400" b="1" dirty="0" smtClean="0"/>
              <a:t>하단 붙임 문서의 </a:t>
            </a:r>
            <a:r>
              <a:rPr lang="en-US" altLang="ko-KR" sz="1400" b="1" dirty="0" smtClean="0"/>
              <a:t>‘</a:t>
            </a:r>
            <a:r>
              <a:rPr lang="ko-KR" altLang="en-US" sz="1400" b="1" dirty="0" smtClean="0"/>
              <a:t>선발기준표</a:t>
            </a:r>
            <a:r>
              <a:rPr lang="en-US" altLang="ko-KR" sz="1400" b="1" dirty="0" smtClean="0"/>
              <a:t>’ </a:t>
            </a:r>
            <a:r>
              <a:rPr lang="ko-KR" altLang="en-US" sz="1400" b="1" dirty="0" smtClean="0"/>
              <a:t>및 </a:t>
            </a:r>
            <a:r>
              <a:rPr lang="en-US" altLang="ko-KR" sz="1400" b="1" dirty="0" smtClean="0"/>
              <a:t>‘</a:t>
            </a:r>
            <a:r>
              <a:rPr lang="ko-KR" altLang="en-US" sz="1400" b="1" dirty="0" smtClean="0"/>
              <a:t>교육일정표</a:t>
            </a:r>
            <a:r>
              <a:rPr lang="en-US" altLang="ko-KR" sz="1400" b="1" dirty="0" smtClean="0"/>
              <a:t>’ </a:t>
            </a:r>
            <a:r>
              <a:rPr lang="ko-KR" altLang="en-US" sz="1400" b="1" dirty="0" smtClean="0"/>
              <a:t>확인</a:t>
            </a:r>
            <a:endParaRPr lang="ko-KR" altLang="en-US" sz="1400" b="1" dirty="0"/>
          </a:p>
        </p:txBody>
      </p:sp>
      <p:sp>
        <p:nvSpPr>
          <p:cNvPr id="13" name="타원 12"/>
          <p:cNvSpPr/>
          <p:nvPr/>
        </p:nvSpPr>
        <p:spPr>
          <a:xfrm>
            <a:off x="395536" y="616530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7452320" y="472514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395536" y="652534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6453336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 </a:t>
            </a:r>
            <a:r>
              <a:rPr lang="ko-KR" altLang="en-US" sz="1400" dirty="0" smtClean="0"/>
              <a:t>내용 확인 후 지원자는 </a:t>
            </a:r>
            <a:r>
              <a:rPr lang="en-US" altLang="ko-KR" sz="1400" dirty="0" smtClean="0"/>
              <a:t>[</a:t>
            </a:r>
            <a:r>
              <a:rPr lang="ko-KR" altLang="en-US" sz="1400" dirty="0" smtClean="0"/>
              <a:t>온라인지원</a:t>
            </a:r>
            <a:r>
              <a:rPr lang="en-US" altLang="ko-KR" sz="1400" dirty="0" smtClean="0"/>
              <a:t>] </a:t>
            </a:r>
            <a:r>
              <a:rPr lang="ko-KR" altLang="en-US" sz="1400" dirty="0" smtClean="0"/>
              <a:t>클릭</a:t>
            </a:r>
            <a:endParaRPr lang="en-US" altLang="ko-KR" sz="1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건축사교육원\Desktop\한옥수강신청매뉴얼\0618c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8681"/>
            <a:ext cx="7344816" cy="4974022"/>
          </a:xfrm>
          <a:prstGeom prst="rect">
            <a:avLst/>
          </a:prstGeom>
          <a:noFill/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-2738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4.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지원서 작성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/>
            </a:r>
            <a:b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</a:b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339752" y="5013176"/>
            <a:ext cx="4824536" cy="43204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2196877" y="98072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589240"/>
            <a:ext cx="4729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 </a:t>
            </a:r>
            <a:r>
              <a:rPr lang="en-US" altLang="ko-KR" sz="1400" dirty="0" smtClean="0"/>
              <a:t>[</a:t>
            </a:r>
            <a:r>
              <a:rPr lang="ko-KR" altLang="en-US" sz="1400" dirty="0" err="1" smtClean="0"/>
              <a:t>인적사항</a:t>
            </a:r>
            <a:r>
              <a:rPr lang="en-US" altLang="ko-KR" sz="1400" dirty="0" smtClean="0"/>
              <a:t>]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- </a:t>
            </a:r>
            <a:r>
              <a:rPr lang="ko-KR" altLang="en-US" sz="1400" dirty="0" smtClean="0"/>
              <a:t>공란을 모두 채워야 지원이 가능함</a:t>
            </a:r>
            <a:endParaRPr lang="ko-KR" altLang="en-US" sz="1400" dirty="0"/>
          </a:p>
        </p:txBody>
      </p:sp>
      <p:sp>
        <p:nvSpPr>
          <p:cNvPr id="9" name="타원 8"/>
          <p:cNvSpPr/>
          <p:nvPr/>
        </p:nvSpPr>
        <p:spPr>
          <a:xfrm>
            <a:off x="395536" y="5661248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2195736" y="3717032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5949280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 [</a:t>
            </a:r>
            <a:r>
              <a:rPr lang="ko-KR" altLang="en-US" sz="1400" dirty="0" smtClean="0"/>
              <a:t>등록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증명서 소지 여부</a:t>
            </a:r>
            <a:r>
              <a:rPr lang="en-US" altLang="ko-KR" sz="1400" dirty="0" smtClean="0"/>
              <a:t>] – </a:t>
            </a:r>
            <a:r>
              <a:rPr lang="ko-KR" altLang="en-US" sz="1400" dirty="0" smtClean="0"/>
              <a:t>오른쪽 찾아보기를 클릭하여 증명서류 파일을 업로드</a:t>
            </a:r>
            <a:endParaRPr lang="ko-KR" altLang="en-US" sz="1400" b="1" dirty="0"/>
          </a:p>
        </p:txBody>
      </p:sp>
      <p:sp>
        <p:nvSpPr>
          <p:cNvPr id="13" name="타원 12"/>
          <p:cNvSpPr/>
          <p:nvPr/>
        </p:nvSpPr>
        <p:spPr>
          <a:xfrm>
            <a:off x="395536" y="602128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1560" y="630932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※ </a:t>
            </a:r>
            <a:r>
              <a:rPr lang="ko-KR" altLang="en-US" sz="1400" b="1" dirty="0" err="1" smtClean="0"/>
              <a:t>온라인지원시</a:t>
            </a:r>
            <a:r>
              <a:rPr lang="ko-KR" altLang="en-US" sz="1400" b="1" dirty="0" smtClean="0"/>
              <a:t> 모든 증명서 및 확인서류는 파일로 첨부</a:t>
            </a:r>
            <a:r>
              <a:rPr lang="en-US" altLang="ko-KR" sz="1400" dirty="0" smtClean="0"/>
              <a:t>‧</a:t>
            </a:r>
            <a:r>
              <a:rPr lang="ko-KR" altLang="en-US" sz="1400" b="1" dirty="0" smtClean="0"/>
              <a:t>제출하는 것으로 별도 제출기간이 없으며</a:t>
            </a:r>
            <a:r>
              <a:rPr lang="en-US" altLang="ko-KR" sz="1400" b="1" dirty="0" smtClean="0"/>
              <a:t>, </a:t>
            </a:r>
          </a:p>
          <a:p>
            <a:r>
              <a:rPr lang="en-US" altLang="ko-KR" sz="1400" b="1" dirty="0"/>
              <a:t> </a:t>
            </a:r>
            <a:r>
              <a:rPr lang="en-US" altLang="ko-KR" sz="1400" b="1" dirty="0" smtClean="0"/>
              <a:t>   </a:t>
            </a:r>
            <a:r>
              <a:rPr lang="ko-KR" altLang="en-US" sz="1400" b="1" dirty="0" smtClean="0"/>
              <a:t>지원 종료 후 수정 및 삭제가 불가능하므로 빠짐없이 기재 및 파일 첨부가 필요</a:t>
            </a:r>
            <a:r>
              <a:rPr lang="en-US" altLang="ko-KR" sz="1400" b="1" dirty="0" smtClean="0"/>
              <a:t>.</a:t>
            </a:r>
            <a:r>
              <a:rPr lang="ko-KR" altLang="en-US" sz="1400" b="1" dirty="0" smtClean="0"/>
              <a:t> </a:t>
            </a:r>
            <a:r>
              <a:rPr lang="en-US" altLang="ko-KR" sz="1400" b="1" dirty="0" smtClean="0"/>
              <a:t> </a:t>
            </a:r>
            <a:endParaRPr lang="ko-KR" altLang="en-US" sz="1400" b="1" dirty="0"/>
          </a:p>
        </p:txBody>
      </p:sp>
      <p:sp>
        <p:nvSpPr>
          <p:cNvPr id="14" name="직사각형 13"/>
          <p:cNvSpPr/>
          <p:nvPr/>
        </p:nvSpPr>
        <p:spPr>
          <a:xfrm>
            <a:off x="6444208" y="4221088"/>
            <a:ext cx="86409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건축사교육원\Desktop\한옥수강신청매뉴얼\0618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6953250" cy="2590800"/>
          </a:xfrm>
          <a:prstGeom prst="rect">
            <a:avLst/>
          </a:prstGeom>
          <a:noFill/>
        </p:spPr>
      </p:pic>
      <p:pic>
        <p:nvPicPr>
          <p:cNvPr id="6149" name="Picture 5" descr="C:\Users\건축사교육원\Desktop\한옥수강신청매뉴얼\선발기준표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2823" y="3284984"/>
            <a:ext cx="4081178" cy="3573016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-2738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4.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지원서 작성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-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학력사항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/>
            </a:r>
            <a:b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</a:b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356992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추가 버튼을 </a:t>
            </a:r>
            <a:r>
              <a:rPr lang="ko-KR" altLang="en-US" sz="1400" dirty="0" smtClean="0"/>
              <a:t>눌러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항목추가</a:t>
            </a:r>
            <a:endParaRPr lang="en-US" altLang="ko-KR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614058" y="3049215"/>
            <a:ext cx="156645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ko-KR" altLang="en-US" sz="1400" smtClean="0"/>
              <a:t>공고문 붙임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참조</a:t>
            </a:r>
            <a:endParaRPr lang="ko-KR" altLang="en-US" sz="1400" dirty="0"/>
          </a:p>
        </p:txBody>
      </p:sp>
      <p:sp>
        <p:nvSpPr>
          <p:cNvPr id="19" name="직사각형 18"/>
          <p:cNvSpPr/>
          <p:nvPr/>
        </p:nvSpPr>
        <p:spPr>
          <a:xfrm>
            <a:off x="5436096" y="5949280"/>
            <a:ext cx="360040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6588224" y="2852936"/>
            <a:ext cx="57606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444208" y="278092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251520" y="3430141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251520" y="422108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6300192" y="2348880"/>
            <a:ext cx="86409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611560" y="5445224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‘</a:t>
            </a:r>
            <a:r>
              <a:rPr lang="ko-KR" altLang="en-US" sz="1400" dirty="0" smtClean="0"/>
              <a:t>찾아보기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를 눌러 증빙서류 첨부</a:t>
            </a:r>
            <a:endParaRPr lang="en-US" altLang="ko-KR" sz="1400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683568" y="1340768"/>
            <a:ext cx="4680520" cy="15121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6228184" y="2276872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7" name="타원 16"/>
          <p:cNvSpPr/>
          <p:nvPr/>
        </p:nvSpPr>
        <p:spPr>
          <a:xfrm>
            <a:off x="539552" y="1268760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4149080"/>
            <a:ext cx="4032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1) </a:t>
            </a:r>
            <a:r>
              <a:rPr lang="ko-KR" altLang="en-US" sz="1400" dirty="0" smtClean="0"/>
              <a:t>학위 선택 </a:t>
            </a:r>
            <a:endParaRPr lang="en-US" altLang="ko-KR" sz="1400" dirty="0" smtClean="0"/>
          </a:p>
          <a:p>
            <a:r>
              <a:rPr lang="en-US" altLang="ko-KR" sz="1400" dirty="0" smtClean="0"/>
              <a:t>2) </a:t>
            </a:r>
            <a:r>
              <a:rPr lang="ko-KR" altLang="en-US" sz="1400" dirty="0" err="1" smtClean="0"/>
              <a:t>대학명</a:t>
            </a:r>
            <a:r>
              <a:rPr lang="ko-KR" altLang="en-US" sz="1400" dirty="0" smtClean="0"/>
              <a:t> 기재 </a:t>
            </a:r>
            <a:endParaRPr lang="en-US" altLang="ko-KR" sz="1400" dirty="0" smtClean="0"/>
          </a:p>
          <a:p>
            <a:r>
              <a:rPr lang="en-US" altLang="ko-KR" sz="1400" dirty="0" smtClean="0"/>
              <a:t>3) </a:t>
            </a:r>
            <a:r>
              <a:rPr lang="ko-KR" altLang="en-US" sz="1400" dirty="0" smtClean="0"/>
              <a:t>전공 기재 </a:t>
            </a:r>
            <a:endParaRPr lang="en-US" altLang="ko-KR" sz="1400" dirty="0" smtClean="0"/>
          </a:p>
          <a:p>
            <a:r>
              <a:rPr lang="en-US" altLang="ko-KR" sz="1400" dirty="0" smtClean="0"/>
              <a:t>4) </a:t>
            </a:r>
            <a:r>
              <a:rPr lang="ko-KR" altLang="en-US" sz="1400" dirty="0" smtClean="0"/>
              <a:t>학위취득일 선택</a:t>
            </a:r>
            <a:endParaRPr lang="en-US" altLang="ko-KR" sz="1400" dirty="0" smtClean="0"/>
          </a:p>
        </p:txBody>
      </p:sp>
      <p:sp>
        <p:nvSpPr>
          <p:cNvPr id="27" name="타원 26"/>
          <p:cNvSpPr/>
          <p:nvPr/>
        </p:nvSpPr>
        <p:spPr>
          <a:xfrm>
            <a:off x="323528" y="5517232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건축사교육원\Desktop\한옥수강신청매뉴얼\0618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6858000" cy="2066925"/>
          </a:xfrm>
          <a:prstGeom prst="rect">
            <a:avLst/>
          </a:prstGeom>
          <a:noFill/>
        </p:spPr>
      </p:pic>
      <p:pic>
        <p:nvPicPr>
          <p:cNvPr id="6149" name="Picture 5" descr="C:\Users\건축사교육원\Desktop\한옥수강신청매뉴얼\선발기준표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2823" y="3284984"/>
            <a:ext cx="4081178" cy="3573016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-2738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4.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지원서 작성 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- </a:t>
            </a:r>
            <a:r>
              <a:rPr kumimoji="0" lang="ko-KR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실무경력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356992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추가 버튼을 </a:t>
            </a:r>
            <a:r>
              <a:rPr lang="ko-KR" altLang="en-US" sz="1400" dirty="0" smtClean="0"/>
              <a:t>눌러 항목 추가</a:t>
            </a:r>
            <a:endParaRPr lang="en-US" altLang="ko-KR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614058" y="3049215"/>
            <a:ext cx="156645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ko-KR" altLang="en-US" sz="1400" smtClean="0"/>
              <a:t>공고문 붙임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참조</a:t>
            </a:r>
            <a:endParaRPr lang="ko-KR" altLang="en-US" sz="1400" dirty="0"/>
          </a:p>
        </p:txBody>
      </p:sp>
      <p:sp>
        <p:nvSpPr>
          <p:cNvPr id="19" name="직사각형 18"/>
          <p:cNvSpPr/>
          <p:nvPr/>
        </p:nvSpPr>
        <p:spPr>
          <a:xfrm>
            <a:off x="5436096" y="3933056"/>
            <a:ext cx="3707904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6804248" y="2636912"/>
            <a:ext cx="57606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660232" y="256490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251520" y="3430141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5796136" y="1413917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251520" y="400506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940152" y="1484784"/>
            <a:ext cx="86409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611560" y="573325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‘</a:t>
            </a:r>
            <a:r>
              <a:rPr lang="ko-KR" altLang="en-US" sz="1400" dirty="0" smtClean="0"/>
              <a:t>찾아보기</a:t>
            </a:r>
            <a:r>
              <a:rPr lang="en-US" altLang="ko-KR" sz="1400" dirty="0" smtClean="0"/>
              <a:t>’</a:t>
            </a:r>
            <a:r>
              <a:rPr lang="ko-KR" altLang="en-US" sz="1400" dirty="0" smtClean="0"/>
              <a:t>를 눌러 증빙서류 첨부</a:t>
            </a:r>
            <a:endParaRPr lang="en-US" altLang="ko-KR" sz="1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39552" y="4005064"/>
            <a:ext cx="4536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sz="1400" dirty="0" smtClean="0"/>
              <a:t>근무기간 선택</a:t>
            </a:r>
            <a:endParaRPr lang="en-US" altLang="ko-KR" sz="1400" dirty="0" smtClean="0"/>
          </a:p>
          <a:p>
            <a:pPr marL="342900" indent="-342900">
              <a:buAutoNum type="arabicParenR"/>
            </a:pPr>
            <a:r>
              <a:rPr lang="ko-KR" altLang="en-US" sz="1400" dirty="0" err="1" smtClean="0"/>
              <a:t>근무처명</a:t>
            </a:r>
            <a:r>
              <a:rPr lang="ko-KR" altLang="en-US" sz="1400" dirty="0" smtClean="0"/>
              <a:t> 기재</a:t>
            </a:r>
            <a:endParaRPr lang="en-US" altLang="ko-KR" sz="1400" dirty="0" smtClean="0"/>
          </a:p>
          <a:p>
            <a:pPr marL="342900" indent="-342900">
              <a:buAutoNum type="arabicParenR"/>
            </a:pPr>
            <a:r>
              <a:rPr lang="ko-KR" altLang="en-US" sz="1400" dirty="0" smtClean="0"/>
              <a:t>직책 </a:t>
            </a:r>
            <a:r>
              <a:rPr lang="ko-KR" altLang="en-US" sz="1400" dirty="0" smtClean="0"/>
              <a:t>기재</a:t>
            </a:r>
            <a:endParaRPr lang="en-US" altLang="ko-KR" sz="1400" dirty="0" smtClean="0"/>
          </a:p>
          <a:p>
            <a:r>
              <a:rPr lang="en-US" altLang="ko-KR" sz="1400" b="1" dirty="0" smtClean="0"/>
              <a:t>※ </a:t>
            </a:r>
            <a:r>
              <a:rPr lang="ko-KR" altLang="en-US" sz="1400" b="1" dirty="0" smtClean="0"/>
              <a:t>경력 기간은 정확하게</a:t>
            </a:r>
            <a:r>
              <a:rPr lang="en-US" altLang="ko-KR" sz="1400" b="1" dirty="0" smtClean="0"/>
              <a:t>,</a:t>
            </a:r>
            <a:r>
              <a:rPr lang="ko-KR" altLang="en-US" sz="1400" b="1" dirty="0" smtClean="0"/>
              <a:t> </a:t>
            </a:r>
            <a:endParaRPr lang="en-US" altLang="ko-KR" sz="1400" b="1" dirty="0" smtClean="0"/>
          </a:p>
          <a:p>
            <a:r>
              <a:rPr lang="en-US" altLang="ko-KR" sz="1400" b="1" dirty="0" smtClean="0"/>
              <a:t> </a:t>
            </a:r>
            <a:r>
              <a:rPr lang="en-US" altLang="ko-KR" sz="1400" b="1" dirty="0" smtClean="0"/>
              <a:t>  </a:t>
            </a:r>
            <a:r>
              <a:rPr lang="ko-KR" altLang="en-US" sz="1400" b="1" dirty="0" smtClean="0"/>
              <a:t>특히 </a:t>
            </a:r>
            <a:r>
              <a:rPr lang="ko-KR" altLang="en-US" sz="1400" b="1" dirty="0" err="1" smtClean="0"/>
              <a:t>누락기간없이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기재해야 함</a:t>
            </a:r>
            <a:r>
              <a:rPr lang="en-US" altLang="ko-KR" sz="1400" b="1" dirty="0" smtClean="0"/>
              <a:t>.</a:t>
            </a:r>
          </a:p>
          <a:p>
            <a:r>
              <a:rPr lang="en-US" altLang="ko-KR" sz="1400" b="1" dirty="0" smtClean="0"/>
              <a:t> </a:t>
            </a:r>
            <a:r>
              <a:rPr lang="en-US" altLang="ko-KR" sz="1400" b="1" dirty="0" smtClean="0"/>
              <a:t>  (</a:t>
            </a:r>
            <a:r>
              <a:rPr lang="ko-KR" altLang="en-US" sz="1400" b="1" dirty="0" smtClean="0"/>
              <a:t>대표자로서의 최근 근무기간까지 모두 </a:t>
            </a:r>
            <a:r>
              <a:rPr lang="ko-KR" altLang="en-US" sz="1400" b="1" dirty="0" err="1" smtClean="0"/>
              <a:t>기재해야함</a:t>
            </a:r>
            <a:r>
              <a:rPr lang="en-US" altLang="ko-KR" sz="1400" b="1" dirty="0" smtClean="0"/>
              <a:t>.)</a:t>
            </a:r>
            <a:endParaRPr lang="en-US" altLang="ko-KR" sz="1400" b="1" dirty="0"/>
          </a:p>
        </p:txBody>
      </p:sp>
      <p:sp>
        <p:nvSpPr>
          <p:cNvPr id="18" name="직사각형 17"/>
          <p:cNvSpPr/>
          <p:nvPr/>
        </p:nvSpPr>
        <p:spPr>
          <a:xfrm>
            <a:off x="827584" y="1556792"/>
            <a:ext cx="4392488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683568" y="1412776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8" name="타원 27"/>
          <p:cNvSpPr/>
          <p:nvPr/>
        </p:nvSpPr>
        <p:spPr>
          <a:xfrm>
            <a:off x="251520" y="5733256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5" descr="C:\Users\건축사교육원\Desktop\한옥수강신청매뉴얼\선발기준표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2823" y="3284984"/>
            <a:ext cx="4081178" cy="3573016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</p:pic>
      <p:pic>
        <p:nvPicPr>
          <p:cNvPr id="8197" name="Picture 5" descr="C:\Users\건축사교육원\Desktop\한옥수강신청매뉴얼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0688"/>
            <a:ext cx="7806048" cy="2304256"/>
          </a:xfrm>
          <a:prstGeom prst="rect">
            <a:avLst/>
          </a:prstGeom>
          <a:noFill/>
        </p:spPr>
      </p:pic>
      <p:sp>
        <p:nvSpPr>
          <p:cNvPr id="5" name="Title 10"/>
          <p:cNvSpPr txBox="1">
            <a:spLocks/>
          </p:cNvSpPr>
          <p:nvPr/>
        </p:nvSpPr>
        <p:spPr>
          <a:xfrm>
            <a:off x="35496" y="-27384"/>
            <a:ext cx="7848872" cy="980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수평선B" pitchFamily="18" charset="-127"/>
                <a:ea typeface="HY수평선B" pitchFamily="18" charset="-127"/>
                <a:cs typeface="+mj-cs"/>
              </a:rPr>
              <a:t>4.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지원서 작성 </a:t>
            </a: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–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자격사항 </a:t>
            </a:r>
            <a:r>
              <a:rPr lang="en-US" altLang="ko-KR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/ </a:t>
            </a:r>
            <a:r>
              <a:rPr lang="ko-KR" altLang="en-US" sz="2400" dirty="0" smtClean="0">
                <a:latin typeface="HY수평선B" pitchFamily="18" charset="-127"/>
                <a:ea typeface="HY수평선B" pitchFamily="18" charset="-127"/>
                <a:cs typeface="+mj-cs"/>
              </a:rPr>
              <a:t>활동분야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HY수평선B" pitchFamily="18" charset="-127"/>
              <a:ea typeface="HY수평선B" pitchFamily="18" charset="-127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3553271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추가버튼을 누르고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항목추가</a:t>
            </a:r>
            <a:endParaRPr lang="en-US" altLang="ko-KR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7614058" y="3049215"/>
            <a:ext cx="156645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ko-KR" altLang="en-US" sz="1400" smtClean="0"/>
              <a:t>공고문 붙임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참조</a:t>
            </a:r>
            <a:endParaRPr lang="ko-KR" altLang="en-US" sz="1400" dirty="0"/>
          </a:p>
        </p:txBody>
      </p:sp>
      <p:sp>
        <p:nvSpPr>
          <p:cNvPr id="19" name="직사각형 18"/>
          <p:cNvSpPr/>
          <p:nvPr/>
        </p:nvSpPr>
        <p:spPr>
          <a:xfrm>
            <a:off x="5436096" y="4653136"/>
            <a:ext cx="3600400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7308304" y="1916832"/>
            <a:ext cx="57606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7164288" y="184482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251520" y="3646165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467544" y="148478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251520" y="4078213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683568" y="1484784"/>
            <a:ext cx="158417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539552" y="398590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자격취득사항 선택</a:t>
            </a:r>
            <a:endParaRPr lang="en-US" altLang="ko-KR" sz="1400" b="1" dirty="0" smtClean="0"/>
          </a:p>
          <a:p>
            <a:r>
              <a:rPr lang="en-US" altLang="ko-KR" sz="1400" dirty="0" smtClean="0"/>
              <a:t>- </a:t>
            </a:r>
            <a:r>
              <a:rPr lang="ko-KR" altLang="en-US" sz="1400" dirty="0" smtClean="0"/>
              <a:t>자격번호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취득일자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증빙서류 첨부</a:t>
            </a:r>
            <a:endParaRPr lang="en-US" altLang="ko-KR" sz="1400" dirty="0" smtClean="0"/>
          </a:p>
        </p:txBody>
      </p:sp>
      <p:sp>
        <p:nvSpPr>
          <p:cNvPr id="18" name="직사각형 17"/>
          <p:cNvSpPr/>
          <p:nvPr/>
        </p:nvSpPr>
        <p:spPr>
          <a:xfrm>
            <a:off x="683568" y="2204864"/>
            <a:ext cx="1584176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5436096" y="5445224"/>
            <a:ext cx="3600400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467544" y="2276872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5292080" y="4581128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2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1" name="타원 30"/>
          <p:cNvSpPr/>
          <p:nvPr/>
        </p:nvSpPr>
        <p:spPr>
          <a:xfrm>
            <a:off x="5292080" y="5445224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251520" y="5374357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 smtClean="0">
                <a:latin typeface="Arial Black" pitchFamily="34" charset="0"/>
              </a:rPr>
              <a:t>3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9552" y="535405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활동분야 선택</a:t>
            </a:r>
            <a:endParaRPr lang="en-US" altLang="ko-KR" sz="1400" b="1" dirty="0" smtClean="0"/>
          </a:p>
          <a:p>
            <a:r>
              <a:rPr lang="en-US" altLang="ko-KR" sz="1400" dirty="0" smtClean="0"/>
              <a:t>- </a:t>
            </a:r>
            <a:r>
              <a:rPr lang="ko-KR" altLang="en-US" sz="1400" dirty="0" smtClean="0"/>
              <a:t>자격번호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취득일자 </a:t>
            </a:r>
            <a:r>
              <a:rPr lang="en-US" altLang="ko-KR" sz="1400" dirty="0" smtClean="0"/>
              <a:t>– </a:t>
            </a:r>
            <a:r>
              <a:rPr lang="ko-KR" altLang="en-US" sz="1400" dirty="0" smtClean="0"/>
              <a:t>증빙서류 첨부</a:t>
            </a:r>
            <a:endParaRPr lang="en-US" altLang="ko-KR" sz="14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39552" y="484999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추가버튼을 누르고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항목추가</a:t>
            </a:r>
            <a:endParaRPr lang="en-US" altLang="ko-KR" sz="1400" dirty="0" smtClean="0"/>
          </a:p>
        </p:txBody>
      </p:sp>
      <p:sp>
        <p:nvSpPr>
          <p:cNvPr id="36" name="타원 35"/>
          <p:cNvSpPr/>
          <p:nvPr/>
        </p:nvSpPr>
        <p:spPr>
          <a:xfrm>
            <a:off x="251520" y="4942309"/>
            <a:ext cx="214883" cy="214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latin typeface="Arial Black" pitchFamily="34" charset="0"/>
              </a:rPr>
              <a:t>1</a:t>
            </a:r>
            <a:endParaRPr kumimoji="0" lang="ko-KR" altLang="en-US" sz="1000" dirty="0">
              <a:latin typeface="Arial Black" pitchFamily="34" charset="0"/>
            </a:endParaRPr>
          </a:p>
        </p:txBody>
      </p:sp>
      <p:cxnSp>
        <p:nvCxnSpPr>
          <p:cNvPr id="42" name="직선 화살표 연결선 41"/>
          <p:cNvCxnSpPr>
            <a:stCxn id="25" idx="3"/>
          </p:cNvCxnSpPr>
          <p:nvPr/>
        </p:nvCxnSpPr>
        <p:spPr>
          <a:xfrm>
            <a:off x="2267744" y="1844824"/>
            <a:ext cx="3024336" cy="273630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18" idx="3"/>
          </p:cNvCxnSpPr>
          <p:nvPr/>
        </p:nvCxnSpPr>
        <p:spPr>
          <a:xfrm>
            <a:off x="2267744" y="2492896"/>
            <a:ext cx="3024336" cy="2952328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51520" y="6165304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※ </a:t>
            </a:r>
            <a:r>
              <a:rPr lang="ko-KR" altLang="en-US" sz="1400" b="1" dirty="0" smtClean="0"/>
              <a:t>자격취득 사항 </a:t>
            </a:r>
            <a:r>
              <a:rPr lang="en-US" altLang="ko-KR" sz="1400" b="1" dirty="0" smtClean="0"/>
              <a:t>/ </a:t>
            </a:r>
            <a:r>
              <a:rPr lang="ko-KR" altLang="en-US" sz="1400" b="1" dirty="0" smtClean="0"/>
              <a:t>활동분야 추가버튼을 사용하여</a:t>
            </a:r>
            <a:endParaRPr lang="en-US" altLang="ko-KR" sz="1400" b="1" dirty="0" smtClean="0"/>
          </a:p>
          <a:p>
            <a:r>
              <a:rPr lang="en-US" altLang="ko-KR" sz="1400" b="1" dirty="0" smtClean="0">
                <a:solidFill>
                  <a:srgbClr val="FF0000"/>
                </a:solidFill>
              </a:rPr>
              <a:t>   2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항목 빠짐없이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기재할 것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.</a:t>
            </a:r>
            <a:endParaRPr lang="en-US" altLang="ko-KR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458</Words>
  <Application>Microsoft Office PowerPoint</Application>
  <PresentationFormat>화면 슬라이드 쇼(4:3)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2013 한옥설계 전문인력 양성과정  온라인 지원 매뉴얼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한옥설계 전문인력 양서과정 온라인 지원 </dc:title>
  <dc:creator>건축사교육원</dc:creator>
  <cp:lastModifiedBy>건축사교육원</cp:lastModifiedBy>
  <cp:revision>51</cp:revision>
  <dcterms:created xsi:type="dcterms:W3CDTF">2013-06-16T06:31:37Z</dcterms:created>
  <dcterms:modified xsi:type="dcterms:W3CDTF">2013-06-18T12:11:47Z</dcterms:modified>
</cp:coreProperties>
</file>